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8" r:id="rId2"/>
    <p:sldId id="271" r:id="rId3"/>
    <p:sldId id="265" r:id="rId4"/>
    <p:sldId id="270" r:id="rId5"/>
    <p:sldId id="272" r:id="rId6"/>
    <p:sldId id="273" r:id="rId7"/>
    <p:sldId id="275" r:id="rId8"/>
    <p:sldId id="280" r:id="rId9"/>
    <p:sldId id="278" r:id="rId10"/>
    <p:sldId id="281" r:id="rId11"/>
  </p:sldIdLst>
  <p:sldSz cx="12192000" cy="6858000"/>
  <p:notesSz cx="923925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6315"/>
    <a:srgbClr val="800000"/>
    <a:srgbClr val="FFC46D"/>
    <a:srgbClr val="FFCA09"/>
    <a:srgbClr val="FFB40F"/>
    <a:srgbClr val="FFE38B"/>
    <a:srgbClr val="FFBD29"/>
    <a:srgbClr val="F0975A"/>
    <a:srgbClr val="F9D3B9"/>
    <a:srgbClr val="FF63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4660"/>
  </p:normalViewPr>
  <p:slideViewPr>
    <p:cSldViewPr snapToGrid="0">
      <p:cViewPr varScale="1">
        <p:scale>
          <a:sx n="68" d="100"/>
          <a:sy n="68" d="100"/>
        </p:scale>
        <p:origin x="538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30" y="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3437" y="1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C7B13-1A99-40FD-A299-1119B2FB9AA4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2225" y="857250"/>
            <a:ext cx="4116388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925" y="3300412"/>
            <a:ext cx="73914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3437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92C63-9B47-48BA-9544-F10ED2EF6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student learn to do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92C63-9B47-48BA-9544-F10ED2EF63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88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student learn to do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92C63-9B47-48BA-9544-F10ED2EF630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06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student learn to do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92C63-9B47-48BA-9544-F10ED2EF630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77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0E4D6-2450-4778-B069-DF64D8EF3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419FDD-3ACA-452C-A3FA-16EAEA28A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383C0-7C68-429A-93D1-4B57BC0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2ABE4-FCFA-4889-9BEE-3D2B4F8E9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6B1AE-7C62-4681-8A6D-D0476781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82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D7F74-0653-4170-A6D9-D32A1862B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62974-FB34-49A3-9551-448682A33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E61AE-FFBD-48C6-BFC5-46B594854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D4B88-28C9-4F3E-B580-3C0D5E659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8A849-2353-41D8-B590-C2F0755C9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2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73921F-4CF4-4AC5-89AE-F83085A3C9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FBCE8B-446B-46E2-9EAA-92F81F237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68DF0-2905-4F04-ACB6-6A587ADE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9E4AC-2C35-4467-9683-783CA6E1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84F40-F1A2-4C33-934D-F8CF4A36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3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86FF-A8AE-48EA-AD11-D022CF077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BA62-FFFC-4EAF-A193-AC4EAD25C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18CCA-4003-4E7C-BD94-8E238E730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D3853-01B0-402E-AB4F-343EFA68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6F9BE-1DD8-4E50-BA1F-585719F2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8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E8281-9E7A-4C4B-86C9-F3C3B14A1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A8F20-4D32-4EC1-9CE9-491CB7266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F2DCE-9375-4B45-9C0F-AA3875951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B2BD1-6C25-448C-9018-C0D38F5E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8D738-DF37-4596-ADC7-E5093B908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8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886E0-32B0-44F1-9820-2719B354A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9A454-A628-4549-B3DF-C57A7FDB24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F2D1C-48D3-4C5D-8A6B-6FC371A1E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2AA11-C0B7-49BD-8E73-9919E2A5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620B9-A745-417B-B129-4085E772B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0FAD22-C3B8-4EC1-BD51-C5E7B9FA5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7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760F-138D-4812-9BD0-2BBC3324F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944241-FBB2-4FF7-A3F0-06CA6EAE4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470AD-0C84-4662-A0BC-618270753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DDFA3-4243-4E98-BCB8-84F2E87C7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314A0-C5CB-4478-8D0B-A28530DAF7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D66B74-98BD-435D-B9DC-3A5297986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3A9C73-8072-4EF2-8F50-E91BE6F3F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526B84-8EBD-4A62-A7B0-2489F64B5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4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AA21-BA42-4E61-9DDC-78DCB008C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38DC60-C136-486B-97DD-DE4C8CCEF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31C377-C17A-4867-ADF7-94B27098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35308-2A2F-43BE-8886-DEB7F846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7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61D541-2C9B-453E-9799-818D7D28E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93F0CB-F6AD-4B8C-AF08-2D8F0EBF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16927-4D19-47B1-8F50-88234994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44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482DF-AAF0-4C32-85C6-120E4EDD6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2A58B-A491-4D1D-A7D8-AE75647F3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F77739-027E-41D2-9CE4-89C7321A9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DA1FA-12A9-45E7-92B7-75FA38EA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C5D9C-7457-4577-94F9-190FF7449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4304D-9D07-4722-823B-F7F0FE77F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30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0ABCF-565D-4681-A36A-C391158C0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400A7C-5F60-4D27-A653-61DF9F9E61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BABFA-228F-4557-8B93-FF1BB4E3FC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49B8E-89D9-486E-8026-F2713A0E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29A4E-D9E4-486B-BB7A-3867CFC96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BD587-F4C7-41C6-A0A3-41EE63F0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0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CD91BF-47D9-4063-B9C8-89A413B3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D9675-C8B6-491B-B10E-5D71CBE66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9E518-5CB4-4833-BC2C-BDF68CA94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0F3B-5333-43C4-ADB5-B0FA09C912F1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551ED-ACF3-487F-981E-7B78EF4B7C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7F8E5-6FED-4126-A0EF-ED835C440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2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Instructional</a:t>
            </a:r>
            <a:br>
              <a:rPr lang="en-US" dirty="0"/>
            </a:br>
            <a:r>
              <a:rPr lang="en-US" dirty="0"/>
              <a:t>Approaches</a:t>
            </a:r>
            <a:br>
              <a:rPr lang="en-US" dirty="0"/>
            </a:b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60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Instructional</a:t>
            </a:r>
            <a:br>
              <a:rPr lang="en-US" dirty="0"/>
            </a:br>
            <a:r>
              <a:rPr lang="en-US" dirty="0"/>
              <a:t>Approaches</a:t>
            </a:r>
            <a:br>
              <a:rPr lang="en-US" dirty="0"/>
            </a:b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0538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7087902" y="295221"/>
            <a:ext cx="5154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INSTRUCTIONAL APPROACHES</a:t>
            </a:r>
            <a:endParaRPr lang="en-US" sz="20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C68DF9-218C-4A90-A7C8-136244951E09}"/>
              </a:ext>
            </a:extLst>
          </p:cNvPr>
          <p:cNvSpPr txBox="1"/>
          <p:nvPr/>
        </p:nvSpPr>
        <p:spPr>
          <a:xfrm>
            <a:off x="4229656" y="1841030"/>
            <a:ext cx="4504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Teaching for Understanding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E173F5E-49E3-4A48-BB33-1009EFE42F19}"/>
              </a:ext>
            </a:extLst>
          </p:cNvPr>
          <p:cNvSpPr/>
          <p:nvPr/>
        </p:nvSpPr>
        <p:spPr>
          <a:xfrm>
            <a:off x="104196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9E60533-689C-4341-BC5D-4398025B3D9E}"/>
              </a:ext>
            </a:extLst>
          </p:cNvPr>
          <p:cNvSpPr/>
          <p:nvPr/>
        </p:nvSpPr>
        <p:spPr>
          <a:xfrm>
            <a:off x="170812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D2DC63A-F0FE-4085-BAE5-2EC14D8B4600}"/>
              </a:ext>
            </a:extLst>
          </p:cNvPr>
          <p:cNvSpPr/>
          <p:nvPr/>
        </p:nvSpPr>
        <p:spPr>
          <a:xfrm rot="10800000">
            <a:off x="2374298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2E112D-C27D-438F-8A85-2081D4411883}"/>
              </a:ext>
            </a:extLst>
          </p:cNvPr>
          <p:cNvSpPr txBox="1"/>
          <p:nvPr/>
        </p:nvSpPr>
        <p:spPr>
          <a:xfrm>
            <a:off x="1043940" y="2769509"/>
            <a:ext cx="1010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sz="2800" dirty="0"/>
              <a:t>Read a variety of works that invite and reward rereading.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2A2171-4C56-4EF5-BB10-DFBC1CE4EA69}"/>
              </a:ext>
            </a:extLst>
          </p:cNvPr>
          <p:cNvSpPr txBox="1"/>
          <p:nvPr/>
        </p:nvSpPr>
        <p:spPr>
          <a:xfrm>
            <a:off x="1041960" y="3529784"/>
            <a:ext cx="101080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20040" algn="l"/>
              </a:tabLst>
            </a:pPr>
            <a:r>
              <a:rPr lang="en-US" sz="2800" dirty="0"/>
              <a:t>Understand:</a:t>
            </a:r>
            <a:br>
              <a:rPr lang="en-US" sz="2800" dirty="0"/>
            </a:br>
            <a:r>
              <a:rPr lang="en-US" sz="2800" dirty="0"/>
              <a:t>	Large-scale elements (e.g., character, narration, structure)</a:t>
            </a:r>
            <a:br>
              <a:rPr lang="en-US" sz="2800" dirty="0"/>
            </a:br>
            <a:r>
              <a:rPr lang="en-US" sz="2800" dirty="0"/>
              <a:t>	Small-scale elements (e.g., figurative language, tone, symbol)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F054B91-DE63-4229-A117-BAF6E6E771CE}"/>
              </a:ext>
            </a:extLst>
          </p:cNvPr>
          <p:cNvSpPr txBox="1"/>
          <p:nvPr/>
        </p:nvSpPr>
        <p:spPr>
          <a:xfrm>
            <a:off x="1041960" y="5151834"/>
            <a:ext cx="101080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20040" algn="l"/>
              </a:tabLst>
            </a:pPr>
            <a:r>
              <a:rPr lang="en-US" sz="2800" dirty="0"/>
              <a:t>Teach for transfer:</a:t>
            </a:r>
            <a:br>
              <a:rPr lang="en-US" sz="2800" dirty="0"/>
            </a:br>
            <a:r>
              <a:rPr lang="en-US" sz="2800" dirty="0"/>
              <a:t>	Explicit skill instruction and repeated practice</a:t>
            </a:r>
            <a:br>
              <a:rPr lang="en-US" sz="2800" dirty="0"/>
            </a:br>
            <a:r>
              <a:rPr lang="en-US" sz="2800" dirty="0"/>
              <a:t>	Intentional spiraling and scaffolding</a:t>
            </a:r>
          </a:p>
        </p:txBody>
      </p:sp>
    </p:spTree>
    <p:extLst>
      <p:ext uri="{BB962C8B-B14F-4D97-AF65-F5344CB8AC3E}">
        <p14:creationId xmlns:p14="http://schemas.microsoft.com/office/powerpoint/2010/main" val="5804702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1621237" y="2186195"/>
            <a:ext cx="89495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INSTRUCTIONAL</a:t>
            </a:r>
            <a:br>
              <a:rPr lang="en-US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</a:br>
            <a:r>
              <a:rPr lang="en-US" sz="4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APPROACHES</a:t>
            </a:r>
            <a:endParaRPr lang="en-US" sz="48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E173F5E-49E3-4A48-BB33-1009EFE42F19}"/>
              </a:ext>
            </a:extLst>
          </p:cNvPr>
          <p:cNvSpPr/>
          <p:nvPr/>
        </p:nvSpPr>
        <p:spPr>
          <a:xfrm>
            <a:off x="139534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9E60533-689C-4341-BC5D-4398025B3D9E}"/>
              </a:ext>
            </a:extLst>
          </p:cNvPr>
          <p:cNvSpPr/>
          <p:nvPr/>
        </p:nvSpPr>
        <p:spPr>
          <a:xfrm>
            <a:off x="206150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D2DC63A-F0FE-4085-BAE5-2EC14D8B4600}"/>
              </a:ext>
            </a:extLst>
          </p:cNvPr>
          <p:cNvSpPr/>
          <p:nvPr/>
        </p:nvSpPr>
        <p:spPr>
          <a:xfrm rot="10800000">
            <a:off x="2727678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B0487FC-8E93-46E0-A085-1481A532A12D}"/>
              </a:ext>
            </a:extLst>
          </p:cNvPr>
          <p:cNvSpPr/>
          <p:nvPr/>
        </p:nvSpPr>
        <p:spPr>
          <a:xfrm>
            <a:off x="1621236" y="4252911"/>
            <a:ext cx="89495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800" i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An Introduction </a:t>
            </a:r>
            <a:br>
              <a:rPr lang="en-US" sz="4800" i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</a:br>
            <a:r>
              <a:rPr lang="en-US" sz="4800" i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to the three sections:</a:t>
            </a:r>
            <a:endParaRPr lang="en-US" sz="4800" i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2349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1708433" y="2042630"/>
            <a:ext cx="89495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INSTRUCTIONAL APPROACHES</a:t>
            </a:r>
            <a:endParaRPr lang="en-US" sz="28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E173F5E-49E3-4A48-BB33-1009EFE42F19}"/>
              </a:ext>
            </a:extLst>
          </p:cNvPr>
          <p:cNvSpPr/>
          <p:nvPr/>
        </p:nvSpPr>
        <p:spPr>
          <a:xfrm>
            <a:off x="8868422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9E60533-689C-4341-BC5D-4398025B3D9E}"/>
              </a:ext>
            </a:extLst>
          </p:cNvPr>
          <p:cNvSpPr/>
          <p:nvPr/>
        </p:nvSpPr>
        <p:spPr>
          <a:xfrm>
            <a:off x="953459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ED2DC63A-F0FE-4085-BAE5-2EC14D8B4600}"/>
              </a:ext>
            </a:extLst>
          </p:cNvPr>
          <p:cNvSpPr/>
          <p:nvPr/>
        </p:nvSpPr>
        <p:spPr>
          <a:xfrm rot="10800000">
            <a:off x="1020076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69C85FC-7867-4215-B14A-FCE5A240C39D}"/>
              </a:ext>
            </a:extLst>
          </p:cNvPr>
          <p:cNvGrpSpPr/>
          <p:nvPr/>
        </p:nvGrpSpPr>
        <p:grpSpPr>
          <a:xfrm>
            <a:off x="3931730" y="3343644"/>
            <a:ext cx="4229687" cy="584775"/>
            <a:chOff x="836583" y="3726703"/>
            <a:chExt cx="4229687" cy="58477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023108B-7160-45FA-95F8-1B4B58842847}"/>
                </a:ext>
              </a:extLst>
            </p:cNvPr>
            <p:cNvSpPr/>
            <p:nvPr/>
          </p:nvSpPr>
          <p:spPr>
            <a:xfrm>
              <a:off x="836583" y="3726703"/>
              <a:ext cx="640080" cy="584775"/>
            </a:xfrm>
            <a:prstGeom prst="rect">
              <a:avLst/>
            </a:prstGeom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rPr>
                <a:t>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8A0DD0C-292F-40FC-B8B4-28C64D2B0607}"/>
                </a:ext>
              </a:extLst>
            </p:cNvPr>
            <p:cNvSpPr txBox="1"/>
            <p:nvPr/>
          </p:nvSpPr>
          <p:spPr>
            <a:xfrm>
              <a:off x="1608362" y="3788258"/>
              <a:ext cx="34579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Organizing the Course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F33BD3B-7C14-4678-B794-6AC52B3127E0}"/>
              </a:ext>
            </a:extLst>
          </p:cNvPr>
          <p:cNvGrpSpPr/>
          <p:nvPr/>
        </p:nvGrpSpPr>
        <p:grpSpPr>
          <a:xfrm>
            <a:off x="4226290" y="4398241"/>
            <a:ext cx="3640567" cy="584775"/>
            <a:chOff x="836583" y="4781300"/>
            <a:chExt cx="3640567" cy="58477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C0EF4F9-4E80-4E67-ABD2-5DFE6DF39788}"/>
                </a:ext>
              </a:extLst>
            </p:cNvPr>
            <p:cNvSpPr txBox="1"/>
            <p:nvPr/>
          </p:nvSpPr>
          <p:spPr>
            <a:xfrm>
              <a:off x="836583" y="4781300"/>
              <a:ext cx="640080" cy="584775"/>
            </a:xfrm>
            <a:prstGeom prst="rect">
              <a:avLst/>
            </a:prstGeom>
            <a:solidFill>
              <a:srgbClr val="CC33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rPr>
                <a:t>2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8B63270-9F7F-4A39-97B2-216B4B7DA717}"/>
                </a:ext>
              </a:extLst>
            </p:cNvPr>
            <p:cNvSpPr txBox="1"/>
            <p:nvPr/>
          </p:nvSpPr>
          <p:spPr>
            <a:xfrm>
              <a:off x="1608362" y="4812077"/>
              <a:ext cx="28687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Course Materials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AD5EA68-2AE4-4816-9320-BEA3AA29FFCE}"/>
              </a:ext>
            </a:extLst>
          </p:cNvPr>
          <p:cNvSpPr txBox="1"/>
          <p:nvPr/>
        </p:nvSpPr>
        <p:spPr>
          <a:xfrm>
            <a:off x="-1430496" y="1893026"/>
            <a:ext cx="640080" cy="58477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DEBAA1-0F11-4501-955B-487F17258D9A}"/>
              </a:ext>
            </a:extLst>
          </p:cNvPr>
          <p:cNvGrpSpPr/>
          <p:nvPr/>
        </p:nvGrpSpPr>
        <p:grpSpPr>
          <a:xfrm>
            <a:off x="3373338" y="5452837"/>
            <a:ext cx="5346471" cy="584775"/>
            <a:chOff x="6008946" y="3757481"/>
            <a:chExt cx="5346471" cy="584775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F1538F0-7B52-433F-BAC2-17FAAF8C7A86}"/>
                </a:ext>
              </a:extLst>
            </p:cNvPr>
            <p:cNvSpPr txBox="1"/>
            <p:nvPr/>
          </p:nvSpPr>
          <p:spPr>
            <a:xfrm>
              <a:off x="6008946" y="3757481"/>
              <a:ext cx="640080" cy="584775"/>
            </a:xfrm>
            <a:prstGeom prst="rect">
              <a:avLst/>
            </a:prstGeom>
            <a:solidFill>
              <a:srgbClr val="FF5A28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rPr>
                <a:t>3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26E498B-B1B5-4913-9A34-240B9AFEC614}"/>
                </a:ext>
              </a:extLst>
            </p:cNvPr>
            <p:cNvSpPr txBox="1"/>
            <p:nvPr/>
          </p:nvSpPr>
          <p:spPr>
            <a:xfrm>
              <a:off x="6892454" y="3864243"/>
              <a:ext cx="4462963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1" dirty="0"/>
                <a:t>Developing the Course Skills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067C0CC-8B78-45A3-BB86-08F6FC480708}"/>
              </a:ext>
            </a:extLst>
          </p:cNvPr>
          <p:cNvSpPr txBox="1"/>
          <p:nvPr/>
        </p:nvSpPr>
        <p:spPr>
          <a:xfrm>
            <a:off x="-1415536" y="2545959"/>
            <a:ext cx="640080" cy="584775"/>
          </a:xfrm>
          <a:prstGeom prst="rect">
            <a:avLst/>
          </a:prstGeom>
          <a:solidFill>
            <a:srgbClr val="FF5A2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ECFA84-F33E-4F81-84A3-F73BC320D619}"/>
              </a:ext>
            </a:extLst>
          </p:cNvPr>
          <p:cNvSpPr txBox="1"/>
          <p:nvPr/>
        </p:nvSpPr>
        <p:spPr>
          <a:xfrm>
            <a:off x="-1415536" y="3198892"/>
            <a:ext cx="640080" cy="584775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6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ED0B98A-7231-4A5D-ABE3-46D9AA084278}"/>
              </a:ext>
            </a:extLst>
          </p:cNvPr>
          <p:cNvSpPr txBox="1"/>
          <p:nvPr/>
        </p:nvSpPr>
        <p:spPr>
          <a:xfrm>
            <a:off x="-1415536" y="3851826"/>
            <a:ext cx="640080" cy="584775"/>
          </a:xfrm>
          <a:prstGeom prst="rect">
            <a:avLst/>
          </a:prstGeom>
          <a:solidFill>
            <a:srgbClr val="FFBD2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9952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87B857-431E-46BF-A858-63588076CB12}"/>
              </a:ext>
            </a:extLst>
          </p:cNvPr>
          <p:cNvSpPr/>
          <p:nvPr/>
        </p:nvSpPr>
        <p:spPr>
          <a:xfrm>
            <a:off x="-61784" y="-186413"/>
            <a:ext cx="12430898" cy="7129849"/>
          </a:xfrm>
          <a:prstGeom prst="rect">
            <a:avLst/>
          </a:prstGeom>
          <a:solidFill>
            <a:schemeClr val="bg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7087902" y="295221"/>
            <a:ext cx="5154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INSTRUCTIONAL APPROACHES</a:t>
            </a:r>
            <a:endParaRPr lang="en-US" sz="20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2E112D-C27D-438F-8A85-2081D4411883}"/>
              </a:ext>
            </a:extLst>
          </p:cNvPr>
          <p:cNvSpPr txBox="1"/>
          <p:nvPr/>
        </p:nvSpPr>
        <p:spPr>
          <a:xfrm>
            <a:off x="1481506" y="3491153"/>
            <a:ext cx="3346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5A28"/>
              </a:buClr>
              <a:buFont typeface="Wingdings" panose="05000000000000000000" pitchFamily="2" charset="2"/>
              <a:buChar char="Ø"/>
            </a:pPr>
            <a:r>
              <a:rPr lang="en-US" sz="3600" dirty="0"/>
              <a:t>Genres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000FF3-AA25-43E5-94CF-F8D2ED575943}"/>
              </a:ext>
            </a:extLst>
          </p:cNvPr>
          <p:cNvSpPr txBox="1"/>
          <p:nvPr/>
        </p:nvSpPr>
        <p:spPr>
          <a:xfrm>
            <a:off x="-1087753" y="2160594"/>
            <a:ext cx="640080" cy="584775"/>
          </a:xfrm>
          <a:prstGeom prst="rect">
            <a:avLst/>
          </a:prstGeom>
          <a:solidFill>
            <a:srgbClr val="CC33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84510C-830B-492E-980A-873ECB4A09A9}"/>
              </a:ext>
            </a:extLst>
          </p:cNvPr>
          <p:cNvSpPr txBox="1"/>
          <p:nvPr/>
        </p:nvSpPr>
        <p:spPr>
          <a:xfrm>
            <a:off x="6533566" y="3491153"/>
            <a:ext cx="3346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5A28"/>
              </a:buClr>
              <a:buFont typeface="Wingdings" panose="05000000000000000000" pitchFamily="2" charset="2"/>
              <a:buChar char="Ø"/>
            </a:pPr>
            <a:r>
              <a:rPr lang="en-US" sz="3600" dirty="0"/>
              <a:t>Thematic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3F2E44-0D5C-456C-8456-06EA28AB950B}"/>
              </a:ext>
            </a:extLst>
          </p:cNvPr>
          <p:cNvSpPr txBox="1"/>
          <p:nvPr/>
        </p:nvSpPr>
        <p:spPr>
          <a:xfrm>
            <a:off x="1501389" y="4991488"/>
            <a:ext cx="478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5A28"/>
              </a:buClr>
              <a:buFont typeface="Wingdings" panose="05000000000000000000" pitchFamily="2" charset="2"/>
              <a:buChar char="Ø"/>
            </a:pPr>
            <a:r>
              <a:rPr lang="en-US" sz="3600" dirty="0"/>
              <a:t>Literature Survey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067E7E-3A83-4B64-A505-725BF33FA360}"/>
              </a:ext>
            </a:extLst>
          </p:cNvPr>
          <p:cNvSpPr txBox="1"/>
          <p:nvPr/>
        </p:nvSpPr>
        <p:spPr>
          <a:xfrm>
            <a:off x="6475215" y="4991488"/>
            <a:ext cx="3833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5A28"/>
              </a:buClr>
              <a:buFont typeface="Wingdings" panose="05000000000000000000" pitchFamily="2" charset="2"/>
              <a:buChar char="Ø"/>
            </a:pPr>
            <a:r>
              <a:rPr lang="en-US" sz="3600" dirty="0"/>
              <a:t>Author Studies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C70D019-0BA6-4176-9BDC-E91B50AE88B2}"/>
              </a:ext>
            </a:extLst>
          </p:cNvPr>
          <p:cNvSpPr/>
          <p:nvPr/>
        </p:nvSpPr>
        <p:spPr>
          <a:xfrm>
            <a:off x="233132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E6368E67-D91A-4F4B-AFFC-4DBBD975FCA2}"/>
              </a:ext>
            </a:extLst>
          </p:cNvPr>
          <p:cNvSpPr/>
          <p:nvPr/>
        </p:nvSpPr>
        <p:spPr>
          <a:xfrm>
            <a:off x="2997498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3B033BD-2E5D-4A81-AA4D-625729CFDF61}"/>
              </a:ext>
            </a:extLst>
          </p:cNvPr>
          <p:cNvSpPr/>
          <p:nvPr/>
        </p:nvSpPr>
        <p:spPr>
          <a:xfrm rot="10800000">
            <a:off x="3663667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6F656E-3D7E-4F30-8015-6DB6A3120F59}"/>
              </a:ext>
            </a:extLst>
          </p:cNvPr>
          <p:cNvGrpSpPr/>
          <p:nvPr/>
        </p:nvGrpSpPr>
        <p:grpSpPr>
          <a:xfrm>
            <a:off x="3981157" y="2099039"/>
            <a:ext cx="4229687" cy="584775"/>
            <a:chOff x="3981157" y="2099039"/>
            <a:chExt cx="4229687" cy="58477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A0AA28-901E-4278-B07D-9167201319D6}"/>
                </a:ext>
              </a:extLst>
            </p:cNvPr>
            <p:cNvSpPr txBox="1"/>
            <p:nvPr/>
          </p:nvSpPr>
          <p:spPr>
            <a:xfrm>
              <a:off x="4752936" y="2160594"/>
              <a:ext cx="34579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Organizing the Course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463BA0A-0A74-484B-A0C6-27F47A50440D}"/>
                </a:ext>
              </a:extLst>
            </p:cNvPr>
            <p:cNvSpPr/>
            <p:nvPr/>
          </p:nvSpPr>
          <p:spPr>
            <a:xfrm>
              <a:off x="3981157" y="2099039"/>
              <a:ext cx="640080" cy="584775"/>
            </a:xfrm>
            <a:prstGeom prst="rect">
              <a:avLst/>
            </a:prstGeom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 lvl="0" algn="ctr"/>
              <a:r>
                <a:rPr lang="en-US" sz="3200" b="1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05375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BFD5E56-D0E6-4D44-BC1E-CA49B216CC3C}"/>
              </a:ext>
            </a:extLst>
          </p:cNvPr>
          <p:cNvSpPr/>
          <p:nvPr/>
        </p:nvSpPr>
        <p:spPr>
          <a:xfrm>
            <a:off x="-61784" y="-123568"/>
            <a:ext cx="12430898" cy="7129849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7087902" y="295221"/>
            <a:ext cx="5154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INSTRUCTIONAL APPROACHES</a:t>
            </a:r>
            <a:endParaRPr lang="en-US" sz="20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2E112D-C27D-438F-8A85-2081D4411883}"/>
              </a:ext>
            </a:extLst>
          </p:cNvPr>
          <p:cNvSpPr txBox="1"/>
          <p:nvPr/>
        </p:nvSpPr>
        <p:spPr>
          <a:xfrm>
            <a:off x="1481506" y="3289200"/>
            <a:ext cx="3346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5A28"/>
              </a:buClr>
              <a:buFont typeface="Wingdings" panose="05000000000000000000" pitchFamily="2" charset="2"/>
              <a:buChar char="Ø"/>
            </a:pPr>
            <a:r>
              <a:rPr lang="en-US" sz="3600" dirty="0"/>
              <a:t>Time periods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E6FFC0-FFCB-4F63-8B99-A3FB98482420}"/>
              </a:ext>
            </a:extLst>
          </p:cNvPr>
          <p:cNvSpPr txBox="1"/>
          <p:nvPr/>
        </p:nvSpPr>
        <p:spPr>
          <a:xfrm>
            <a:off x="6631317" y="3364795"/>
            <a:ext cx="3665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5A28"/>
              </a:buClr>
              <a:buFont typeface="Wingdings" panose="05000000000000000000" pitchFamily="2" charset="2"/>
              <a:buChar char="Ø"/>
            </a:pPr>
            <a:r>
              <a:rPr lang="en-US" sz="3600" dirty="0"/>
              <a:t>Shorter works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3827A1-8558-4CAB-844A-86D5B84529F5}"/>
              </a:ext>
            </a:extLst>
          </p:cNvPr>
          <p:cNvSpPr txBox="1"/>
          <p:nvPr/>
        </p:nvSpPr>
        <p:spPr>
          <a:xfrm>
            <a:off x="1481506" y="4217751"/>
            <a:ext cx="3833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5A28"/>
              </a:buClr>
              <a:buFont typeface="Wingdings" panose="05000000000000000000" pitchFamily="2" charset="2"/>
              <a:buChar char="Ø"/>
            </a:pPr>
            <a:r>
              <a:rPr lang="en-US" sz="3600" dirty="0"/>
              <a:t>Longer works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3F2E44-0D5C-456C-8456-06EA28AB950B}"/>
              </a:ext>
            </a:extLst>
          </p:cNvPr>
          <p:cNvSpPr txBox="1"/>
          <p:nvPr/>
        </p:nvSpPr>
        <p:spPr>
          <a:xfrm>
            <a:off x="6695491" y="4253891"/>
            <a:ext cx="478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5A28"/>
              </a:buClr>
              <a:buFont typeface="Wingdings" panose="05000000000000000000" pitchFamily="2" charset="2"/>
              <a:buChar char="Ø"/>
            </a:pPr>
            <a:r>
              <a:rPr lang="en-US" sz="3600" dirty="0"/>
              <a:t>Reading skills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067E7E-3A83-4B64-A505-725BF33FA360}"/>
              </a:ext>
            </a:extLst>
          </p:cNvPr>
          <p:cNvSpPr txBox="1"/>
          <p:nvPr/>
        </p:nvSpPr>
        <p:spPr>
          <a:xfrm>
            <a:off x="3398219" y="5218582"/>
            <a:ext cx="4882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5A28"/>
              </a:buClr>
              <a:buFont typeface="Wingdings" panose="05000000000000000000" pitchFamily="2" charset="2"/>
              <a:buChar char="Ø"/>
            </a:pPr>
            <a:r>
              <a:rPr lang="en-US" sz="3600" dirty="0"/>
              <a:t>Pairings or groupings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99395CA-6DD4-45A4-9D3A-6BCAF350DD2A}"/>
              </a:ext>
            </a:extLst>
          </p:cNvPr>
          <p:cNvSpPr/>
          <p:nvPr/>
        </p:nvSpPr>
        <p:spPr>
          <a:xfrm rot="10800000">
            <a:off x="304837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97D1983-841A-4554-B2C4-B508F97B060B}"/>
              </a:ext>
            </a:extLst>
          </p:cNvPr>
          <p:cNvSpPr/>
          <p:nvPr/>
        </p:nvSpPr>
        <p:spPr>
          <a:xfrm rot="10800000">
            <a:off x="371454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7E0F0FF-EE65-41A7-BCFC-85832FE652A5}"/>
              </a:ext>
            </a:extLst>
          </p:cNvPr>
          <p:cNvSpPr/>
          <p:nvPr/>
        </p:nvSpPr>
        <p:spPr>
          <a:xfrm>
            <a:off x="4380714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7495A89-1A6E-468A-9174-E69CD0DE1D13}"/>
              </a:ext>
            </a:extLst>
          </p:cNvPr>
          <p:cNvSpPr txBox="1"/>
          <p:nvPr/>
        </p:nvSpPr>
        <p:spPr>
          <a:xfrm>
            <a:off x="-1078897" y="2160594"/>
            <a:ext cx="640080" cy="584775"/>
          </a:xfrm>
          <a:prstGeom prst="rect">
            <a:avLst/>
          </a:prstGeom>
          <a:solidFill>
            <a:srgbClr val="FF632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E24786E-70DD-4752-9603-BE686CB72586}"/>
              </a:ext>
            </a:extLst>
          </p:cNvPr>
          <p:cNvGrpSpPr/>
          <p:nvPr/>
        </p:nvGrpSpPr>
        <p:grpSpPr>
          <a:xfrm>
            <a:off x="3969234" y="2099039"/>
            <a:ext cx="4955982" cy="584775"/>
            <a:chOff x="3969234" y="2099039"/>
            <a:chExt cx="4955982" cy="58477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2C96FE9-CBF2-46E8-A182-846FD6A98BC0}"/>
                </a:ext>
              </a:extLst>
            </p:cNvPr>
            <p:cNvSpPr txBox="1"/>
            <p:nvPr/>
          </p:nvSpPr>
          <p:spPr>
            <a:xfrm>
              <a:off x="4752935" y="2160594"/>
              <a:ext cx="41722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Course Materials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E90D8DB-3359-4BF9-94AC-D85C79E1694B}"/>
                </a:ext>
              </a:extLst>
            </p:cNvPr>
            <p:cNvSpPr txBox="1"/>
            <p:nvPr/>
          </p:nvSpPr>
          <p:spPr>
            <a:xfrm>
              <a:off x="3969234" y="2099039"/>
              <a:ext cx="640080" cy="584775"/>
            </a:xfrm>
            <a:prstGeom prst="rect">
              <a:avLst/>
            </a:prstGeom>
            <a:solidFill>
              <a:srgbClr val="CC33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4909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6" grpId="0"/>
      <p:bldP spid="27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EEBB4355-8250-4D19-8F6B-18BB01E80390}"/>
              </a:ext>
            </a:extLst>
          </p:cNvPr>
          <p:cNvSpPr/>
          <p:nvPr/>
        </p:nvSpPr>
        <p:spPr>
          <a:xfrm>
            <a:off x="-61784" y="-123568"/>
            <a:ext cx="12430898" cy="712984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C68DF9-218C-4A90-A7C8-136244951E09}"/>
              </a:ext>
            </a:extLst>
          </p:cNvPr>
          <p:cNvSpPr txBox="1"/>
          <p:nvPr/>
        </p:nvSpPr>
        <p:spPr>
          <a:xfrm>
            <a:off x="1238964" y="3392751"/>
            <a:ext cx="3186375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80000"/>
              </a:lnSpc>
              <a:buClr>
                <a:srgbClr val="FF632D"/>
              </a:buClr>
              <a:buFont typeface="Wingdings" panose="05000000000000000000" pitchFamily="2" charset="2"/>
              <a:buChar char="Ø"/>
            </a:pPr>
            <a:r>
              <a:rPr lang="en-US" sz="2800" b="1" dirty="0"/>
              <a:t>CHARACTER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A0DD0C-292F-40FC-B8B4-28C64D2B0607}"/>
              </a:ext>
            </a:extLst>
          </p:cNvPr>
          <p:cNvSpPr txBox="1"/>
          <p:nvPr/>
        </p:nvSpPr>
        <p:spPr>
          <a:xfrm>
            <a:off x="1238964" y="4235959"/>
            <a:ext cx="3186375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80000"/>
              </a:lnSpc>
              <a:buClr>
                <a:srgbClr val="FF632D"/>
              </a:buClr>
              <a:buFont typeface="Wingdings" panose="05000000000000000000" pitchFamily="2" charset="2"/>
              <a:buChar char="Ø"/>
            </a:pPr>
            <a:r>
              <a:rPr lang="en-US" sz="2800" b="1" dirty="0"/>
              <a:t>SETTING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6E498B-B1B5-4913-9A34-240B9AFEC614}"/>
              </a:ext>
            </a:extLst>
          </p:cNvPr>
          <p:cNvSpPr txBox="1"/>
          <p:nvPr/>
        </p:nvSpPr>
        <p:spPr>
          <a:xfrm>
            <a:off x="5688983" y="4235959"/>
            <a:ext cx="5889676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FF632D"/>
              </a:buClr>
              <a:buFont typeface="Wingdings" panose="05000000000000000000" pitchFamily="2" charset="2"/>
              <a:buChar char="Ø"/>
            </a:pPr>
            <a:r>
              <a:rPr lang="en-US" sz="2800" b="1" dirty="0"/>
              <a:t>WORD CHOICE, IMAGERY, SYMBOL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B63270-9F7F-4A39-97B2-216B4B7DA717}"/>
              </a:ext>
            </a:extLst>
          </p:cNvPr>
          <p:cNvSpPr txBox="1"/>
          <p:nvPr/>
        </p:nvSpPr>
        <p:spPr>
          <a:xfrm>
            <a:off x="1238964" y="5079167"/>
            <a:ext cx="3975624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80000"/>
              </a:lnSpc>
              <a:buClr>
                <a:srgbClr val="FF632D"/>
              </a:buClr>
              <a:buFont typeface="Wingdings" panose="05000000000000000000" pitchFamily="2" charset="2"/>
              <a:buChar char="Ø"/>
            </a:pPr>
            <a:r>
              <a:rPr lang="en-US" sz="2800" b="1" dirty="0"/>
              <a:t>PLOT &amp; STRUCTURE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3D2DB-8EB9-4CCB-94C7-CFF56549F5D5}"/>
              </a:ext>
            </a:extLst>
          </p:cNvPr>
          <p:cNvSpPr txBox="1"/>
          <p:nvPr/>
        </p:nvSpPr>
        <p:spPr>
          <a:xfrm>
            <a:off x="5688982" y="3392751"/>
            <a:ext cx="4515271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FF632D"/>
              </a:buClr>
              <a:buFont typeface="Wingdings" panose="05000000000000000000" pitchFamily="2" charset="2"/>
              <a:buChar char="Ø"/>
            </a:pPr>
            <a:r>
              <a:rPr lang="en-US" sz="2800" b="1" dirty="0"/>
              <a:t>NARRATOR OR SPEAKER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3CEE1C-6197-4D25-A1C8-8CF28C7E7CD7}"/>
              </a:ext>
            </a:extLst>
          </p:cNvPr>
          <p:cNvSpPr txBox="1"/>
          <p:nvPr/>
        </p:nvSpPr>
        <p:spPr>
          <a:xfrm>
            <a:off x="5688983" y="5079167"/>
            <a:ext cx="3186375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FF632D"/>
              </a:buClr>
              <a:buFont typeface="Wingdings" panose="05000000000000000000" pitchFamily="2" charset="2"/>
              <a:buChar char="Ø"/>
            </a:pPr>
            <a:r>
              <a:rPr lang="en-US" sz="2800" b="1" dirty="0"/>
              <a:t>COMPARISON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39C9CDC-89B5-4A03-BF58-E3B1495D5CB9}"/>
              </a:ext>
            </a:extLst>
          </p:cNvPr>
          <p:cNvSpPr txBox="1"/>
          <p:nvPr/>
        </p:nvSpPr>
        <p:spPr>
          <a:xfrm>
            <a:off x="2264495" y="5922374"/>
            <a:ext cx="8091224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FF632D"/>
              </a:buClr>
              <a:buFont typeface="Wingdings" panose="05000000000000000000" pitchFamily="2" charset="2"/>
              <a:buChar char="Ø"/>
            </a:pPr>
            <a:r>
              <a:rPr lang="en-US" sz="2800" b="1" dirty="0"/>
              <a:t>DEVELOPMENT OF SUBSTANTIATED ARGUMENTS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88897D9-CA96-42E3-A2AD-C963B25FC651}"/>
              </a:ext>
            </a:extLst>
          </p:cNvPr>
          <p:cNvSpPr/>
          <p:nvPr/>
        </p:nvSpPr>
        <p:spPr>
          <a:xfrm>
            <a:off x="-227298" y="291086"/>
            <a:ext cx="5154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INSTRUCTIONAL APPROACHES</a:t>
            </a:r>
            <a:endParaRPr lang="en-US" sz="20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B5C5C58-631F-4B83-926E-9A4E7F99D95A}"/>
              </a:ext>
            </a:extLst>
          </p:cNvPr>
          <p:cNvSpPr/>
          <p:nvPr/>
        </p:nvSpPr>
        <p:spPr>
          <a:xfrm rot="10800000">
            <a:off x="6554507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B32395B-6981-4771-B5C3-3CE5A1B5318E}"/>
              </a:ext>
            </a:extLst>
          </p:cNvPr>
          <p:cNvSpPr/>
          <p:nvPr/>
        </p:nvSpPr>
        <p:spPr>
          <a:xfrm rot="10800000">
            <a:off x="722067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BC75300-DB00-47CA-AF71-6E2DBD674C4A}"/>
              </a:ext>
            </a:extLst>
          </p:cNvPr>
          <p:cNvSpPr/>
          <p:nvPr/>
        </p:nvSpPr>
        <p:spPr>
          <a:xfrm>
            <a:off x="788684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B39D6B3-F9F6-4974-BA23-ED60D491F6BB}"/>
              </a:ext>
            </a:extLst>
          </p:cNvPr>
          <p:cNvGrpSpPr/>
          <p:nvPr/>
        </p:nvGrpSpPr>
        <p:grpSpPr>
          <a:xfrm>
            <a:off x="3981157" y="2129817"/>
            <a:ext cx="5346471" cy="584775"/>
            <a:chOff x="6008946" y="3794673"/>
            <a:chExt cx="5346471" cy="58477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E7FDECA-D638-4011-8EA2-88F3B784F026}"/>
                </a:ext>
              </a:extLst>
            </p:cNvPr>
            <p:cNvSpPr txBox="1"/>
            <p:nvPr/>
          </p:nvSpPr>
          <p:spPr>
            <a:xfrm>
              <a:off x="6892454" y="3864243"/>
              <a:ext cx="4462963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1" dirty="0"/>
                <a:t>Developing the Course Skills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5D16BA4-02BA-4C85-9B8D-13C954B5AE75}"/>
                </a:ext>
              </a:extLst>
            </p:cNvPr>
            <p:cNvSpPr txBox="1"/>
            <p:nvPr/>
          </p:nvSpPr>
          <p:spPr>
            <a:xfrm>
              <a:off x="6008946" y="3794673"/>
              <a:ext cx="640080" cy="584775"/>
            </a:xfrm>
            <a:prstGeom prst="rect">
              <a:avLst/>
            </a:prstGeom>
            <a:solidFill>
              <a:srgbClr val="FF5A28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97783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25" grpId="0"/>
      <p:bldP spid="26" grpId="0"/>
      <p:bldP spid="27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37033" y="92083"/>
            <a:ext cx="41670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000" dirty="0">
                <a:solidFill>
                  <a:srgbClr val="8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THE TASK….</a:t>
            </a:r>
            <a:endParaRPr lang="en-US" sz="4000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1323EC3-0E78-48FD-B378-44E61884E75D}"/>
              </a:ext>
            </a:extLst>
          </p:cNvPr>
          <p:cNvSpPr/>
          <p:nvPr/>
        </p:nvSpPr>
        <p:spPr>
          <a:xfrm>
            <a:off x="8078997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9232D65-E592-42C1-A7FB-782AD15D2BC1}"/>
              </a:ext>
            </a:extLst>
          </p:cNvPr>
          <p:cNvSpPr/>
          <p:nvPr/>
        </p:nvSpPr>
        <p:spPr>
          <a:xfrm>
            <a:off x="874516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C379B75-8418-4B1F-ACA3-F61BE7EACBCA}"/>
              </a:ext>
            </a:extLst>
          </p:cNvPr>
          <p:cNvSpPr/>
          <p:nvPr/>
        </p:nvSpPr>
        <p:spPr>
          <a:xfrm rot="10800000">
            <a:off x="7412828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305A5AFA-7D88-408D-865E-87CA3DEFEDCD}"/>
              </a:ext>
            </a:extLst>
          </p:cNvPr>
          <p:cNvSpPr/>
          <p:nvPr/>
        </p:nvSpPr>
        <p:spPr>
          <a:xfrm>
            <a:off x="1439333" y="1156446"/>
            <a:ext cx="6521442" cy="5519235"/>
          </a:xfrm>
          <a:prstGeom prst="rightArrow">
            <a:avLst/>
          </a:prstGeom>
          <a:solidFill>
            <a:srgbClr val="FFC46D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3291787-41F5-4115-8CBE-D0F027F25567}"/>
              </a:ext>
            </a:extLst>
          </p:cNvPr>
          <p:cNvSpPr/>
          <p:nvPr/>
        </p:nvSpPr>
        <p:spPr>
          <a:xfrm>
            <a:off x="209913" y="2812216"/>
            <a:ext cx="2011680" cy="2207694"/>
          </a:xfrm>
          <a:custGeom>
            <a:avLst/>
            <a:gdLst>
              <a:gd name="connsiteX0" fmla="*/ 0 w 1846892"/>
              <a:gd name="connsiteY0" fmla="*/ 307821 h 2207694"/>
              <a:gd name="connsiteX1" fmla="*/ 307821 w 1846892"/>
              <a:gd name="connsiteY1" fmla="*/ 0 h 2207694"/>
              <a:gd name="connsiteX2" fmla="*/ 1539071 w 1846892"/>
              <a:gd name="connsiteY2" fmla="*/ 0 h 2207694"/>
              <a:gd name="connsiteX3" fmla="*/ 1846892 w 1846892"/>
              <a:gd name="connsiteY3" fmla="*/ 307821 h 2207694"/>
              <a:gd name="connsiteX4" fmla="*/ 1846892 w 1846892"/>
              <a:gd name="connsiteY4" fmla="*/ 1899873 h 2207694"/>
              <a:gd name="connsiteX5" fmla="*/ 1539071 w 1846892"/>
              <a:gd name="connsiteY5" fmla="*/ 2207694 h 2207694"/>
              <a:gd name="connsiteX6" fmla="*/ 307821 w 1846892"/>
              <a:gd name="connsiteY6" fmla="*/ 2207694 h 2207694"/>
              <a:gd name="connsiteX7" fmla="*/ 0 w 1846892"/>
              <a:gd name="connsiteY7" fmla="*/ 1899873 h 2207694"/>
              <a:gd name="connsiteX8" fmla="*/ 0 w 1846892"/>
              <a:gd name="connsiteY8" fmla="*/ 307821 h 220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6892" h="2207694">
                <a:moveTo>
                  <a:pt x="0" y="307821"/>
                </a:moveTo>
                <a:cubicBezTo>
                  <a:pt x="0" y="137816"/>
                  <a:pt x="137816" y="0"/>
                  <a:pt x="307821" y="0"/>
                </a:cubicBezTo>
                <a:lnTo>
                  <a:pt x="1539071" y="0"/>
                </a:lnTo>
                <a:cubicBezTo>
                  <a:pt x="1709076" y="0"/>
                  <a:pt x="1846892" y="137816"/>
                  <a:pt x="1846892" y="307821"/>
                </a:cubicBezTo>
                <a:lnTo>
                  <a:pt x="1846892" y="1899873"/>
                </a:lnTo>
                <a:cubicBezTo>
                  <a:pt x="1846892" y="2069878"/>
                  <a:pt x="1709076" y="2207694"/>
                  <a:pt x="1539071" y="2207694"/>
                </a:cubicBezTo>
                <a:lnTo>
                  <a:pt x="307821" y="2207694"/>
                </a:lnTo>
                <a:cubicBezTo>
                  <a:pt x="137816" y="2207694"/>
                  <a:pt x="0" y="2069878"/>
                  <a:pt x="0" y="1899873"/>
                </a:cubicBezTo>
                <a:lnTo>
                  <a:pt x="0" y="307821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1598" tIns="181598" rIns="181598" bIns="181598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Select a course skill in your category.</a:t>
            </a:r>
            <a:br>
              <a:rPr lang="en-US" sz="2400" kern="1200" dirty="0"/>
            </a:br>
            <a:r>
              <a:rPr lang="en-US" sz="2400" kern="1200" dirty="0"/>
              <a:t>(p. 19)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B84F3E2-5A4A-4A5A-ABCC-1A7D96F6ACC3}"/>
              </a:ext>
            </a:extLst>
          </p:cNvPr>
          <p:cNvSpPr/>
          <p:nvPr/>
        </p:nvSpPr>
        <p:spPr>
          <a:xfrm>
            <a:off x="2326767" y="2812216"/>
            <a:ext cx="2011680" cy="2207694"/>
          </a:xfrm>
          <a:custGeom>
            <a:avLst/>
            <a:gdLst>
              <a:gd name="connsiteX0" fmla="*/ 0 w 1846892"/>
              <a:gd name="connsiteY0" fmla="*/ 307821 h 2207694"/>
              <a:gd name="connsiteX1" fmla="*/ 307821 w 1846892"/>
              <a:gd name="connsiteY1" fmla="*/ 0 h 2207694"/>
              <a:gd name="connsiteX2" fmla="*/ 1539071 w 1846892"/>
              <a:gd name="connsiteY2" fmla="*/ 0 h 2207694"/>
              <a:gd name="connsiteX3" fmla="*/ 1846892 w 1846892"/>
              <a:gd name="connsiteY3" fmla="*/ 307821 h 2207694"/>
              <a:gd name="connsiteX4" fmla="*/ 1846892 w 1846892"/>
              <a:gd name="connsiteY4" fmla="*/ 1899873 h 2207694"/>
              <a:gd name="connsiteX5" fmla="*/ 1539071 w 1846892"/>
              <a:gd name="connsiteY5" fmla="*/ 2207694 h 2207694"/>
              <a:gd name="connsiteX6" fmla="*/ 307821 w 1846892"/>
              <a:gd name="connsiteY6" fmla="*/ 2207694 h 2207694"/>
              <a:gd name="connsiteX7" fmla="*/ 0 w 1846892"/>
              <a:gd name="connsiteY7" fmla="*/ 1899873 h 2207694"/>
              <a:gd name="connsiteX8" fmla="*/ 0 w 1846892"/>
              <a:gd name="connsiteY8" fmla="*/ 307821 h 220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6892" h="2207694">
                <a:moveTo>
                  <a:pt x="0" y="307821"/>
                </a:moveTo>
                <a:cubicBezTo>
                  <a:pt x="0" y="137816"/>
                  <a:pt x="137816" y="0"/>
                  <a:pt x="307821" y="0"/>
                </a:cubicBezTo>
                <a:lnTo>
                  <a:pt x="1539071" y="0"/>
                </a:lnTo>
                <a:cubicBezTo>
                  <a:pt x="1709076" y="0"/>
                  <a:pt x="1846892" y="137816"/>
                  <a:pt x="1846892" y="307821"/>
                </a:cubicBezTo>
                <a:lnTo>
                  <a:pt x="1846892" y="1899873"/>
                </a:lnTo>
                <a:cubicBezTo>
                  <a:pt x="1846892" y="2069878"/>
                  <a:pt x="1709076" y="2207694"/>
                  <a:pt x="1539071" y="2207694"/>
                </a:cubicBezTo>
                <a:lnTo>
                  <a:pt x="307821" y="2207694"/>
                </a:lnTo>
                <a:cubicBezTo>
                  <a:pt x="137816" y="2207694"/>
                  <a:pt x="0" y="2069878"/>
                  <a:pt x="0" y="1899873"/>
                </a:cubicBezTo>
                <a:lnTo>
                  <a:pt x="0" y="307821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1598" tIns="181598" rIns="181598" bIns="181598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Select a unit in which it appears. 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1062812-BF5A-4937-B0BA-28F228579508}"/>
              </a:ext>
            </a:extLst>
          </p:cNvPr>
          <p:cNvSpPr/>
          <p:nvPr/>
        </p:nvSpPr>
        <p:spPr>
          <a:xfrm>
            <a:off x="4443621" y="2812216"/>
            <a:ext cx="2011680" cy="2207694"/>
          </a:xfrm>
          <a:custGeom>
            <a:avLst/>
            <a:gdLst>
              <a:gd name="connsiteX0" fmla="*/ 0 w 1846892"/>
              <a:gd name="connsiteY0" fmla="*/ 307821 h 2207694"/>
              <a:gd name="connsiteX1" fmla="*/ 307821 w 1846892"/>
              <a:gd name="connsiteY1" fmla="*/ 0 h 2207694"/>
              <a:gd name="connsiteX2" fmla="*/ 1539071 w 1846892"/>
              <a:gd name="connsiteY2" fmla="*/ 0 h 2207694"/>
              <a:gd name="connsiteX3" fmla="*/ 1846892 w 1846892"/>
              <a:gd name="connsiteY3" fmla="*/ 307821 h 2207694"/>
              <a:gd name="connsiteX4" fmla="*/ 1846892 w 1846892"/>
              <a:gd name="connsiteY4" fmla="*/ 1899873 h 2207694"/>
              <a:gd name="connsiteX5" fmla="*/ 1539071 w 1846892"/>
              <a:gd name="connsiteY5" fmla="*/ 2207694 h 2207694"/>
              <a:gd name="connsiteX6" fmla="*/ 307821 w 1846892"/>
              <a:gd name="connsiteY6" fmla="*/ 2207694 h 2207694"/>
              <a:gd name="connsiteX7" fmla="*/ 0 w 1846892"/>
              <a:gd name="connsiteY7" fmla="*/ 1899873 h 2207694"/>
              <a:gd name="connsiteX8" fmla="*/ 0 w 1846892"/>
              <a:gd name="connsiteY8" fmla="*/ 307821 h 220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6892" h="2207694">
                <a:moveTo>
                  <a:pt x="0" y="307821"/>
                </a:moveTo>
                <a:cubicBezTo>
                  <a:pt x="0" y="137816"/>
                  <a:pt x="137816" y="0"/>
                  <a:pt x="307821" y="0"/>
                </a:cubicBezTo>
                <a:lnTo>
                  <a:pt x="1539071" y="0"/>
                </a:lnTo>
                <a:cubicBezTo>
                  <a:pt x="1709076" y="0"/>
                  <a:pt x="1846892" y="137816"/>
                  <a:pt x="1846892" y="307821"/>
                </a:cubicBezTo>
                <a:lnTo>
                  <a:pt x="1846892" y="1899873"/>
                </a:lnTo>
                <a:cubicBezTo>
                  <a:pt x="1846892" y="2069878"/>
                  <a:pt x="1709076" y="2207694"/>
                  <a:pt x="1539071" y="2207694"/>
                </a:cubicBezTo>
                <a:lnTo>
                  <a:pt x="307821" y="2207694"/>
                </a:lnTo>
                <a:cubicBezTo>
                  <a:pt x="137816" y="2207694"/>
                  <a:pt x="0" y="2069878"/>
                  <a:pt x="0" y="1899873"/>
                </a:cubicBezTo>
                <a:lnTo>
                  <a:pt x="0" y="307821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548" tIns="162548" rIns="162548" bIns="162548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900" kern="1200" dirty="0"/>
              <a:t>Read the Unit Overview and the essential knowledge statements for the skill. </a:t>
            </a:r>
            <a:br>
              <a:rPr lang="en-US" sz="1900" kern="1200" dirty="0"/>
            </a:br>
            <a:r>
              <a:rPr lang="en-US" sz="1900" kern="1200" dirty="0"/>
              <a:t>(pp. 25-111)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637DEA4-018E-45C8-9085-1AE6347BD6F5}"/>
              </a:ext>
            </a:extLst>
          </p:cNvPr>
          <p:cNvSpPr/>
          <p:nvPr/>
        </p:nvSpPr>
        <p:spPr>
          <a:xfrm>
            <a:off x="6560476" y="2812216"/>
            <a:ext cx="2011680" cy="2207694"/>
          </a:xfrm>
          <a:custGeom>
            <a:avLst/>
            <a:gdLst>
              <a:gd name="connsiteX0" fmla="*/ 0 w 1846892"/>
              <a:gd name="connsiteY0" fmla="*/ 307821 h 2207694"/>
              <a:gd name="connsiteX1" fmla="*/ 307821 w 1846892"/>
              <a:gd name="connsiteY1" fmla="*/ 0 h 2207694"/>
              <a:gd name="connsiteX2" fmla="*/ 1539071 w 1846892"/>
              <a:gd name="connsiteY2" fmla="*/ 0 h 2207694"/>
              <a:gd name="connsiteX3" fmla="*/ 1846892 w 1846892"/>
              <a:gd name="connsiteY3" fmla="*/ 307821 h 2207694"/>
              <a:gd name="connsiteX4" fmla="*/ 1846892 w 1846892"/>
              <a:gd name="connsiteY4" fmla="*/ 1899873 h 2207694"/>
              <a:gd name="connsiteX5" fmla="*/ 1539071 w 1846892"/>
              <a:gd name="connsiteY5" fmla="*/ 2207694 h 2207694"/>
              <a:gd name="connsiteX6" fmla="*/ 307821 w 1846892"/>
              <a:gd name="connsiteY6" fmla="*/ 2207694 h 2207694"/>
              <a:gd name="connsiteX7" fmla="*/ 0 w 1846892"/>
              <a:gd name="connsiteY7" fmla="*/ 1899873 h 2207694"/>
              <a:gd name="connsiteX8" fmla="*/ 0 w 1846892"/>
              <a:gd name="connsiteY8" fmla="*/ 307821 h 220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6892" h="2207694">
                <a:moveTo>
                  <a:pt x="0" y="307821"/>
                </a:moveTo>
                <a:cubicBezTo>
                  <a:pt x="0" y="137816"/>
                  <a:pt x="137816" y="0"/>
                  <a:pt x="307821" y="0"/>
                </a:cubicBezTo>
                <a:lnTo>
                  <a:pt x="1539071" y="0"/>
                </a:lnTo>
                <a:cubicBezTo>
                  <a:pt x="1709076" y="0"/>
                  <a:pt x="1846892" y="137816"/>
                  <a:pt x="1846892" y="307821"/>
                </a:cubicBezTo>
                <a:lnTo>
                  <a:pt x="1846892" y="1899873"/>
                </a:lnTo>
                <a:cubicBezTo>
                  <a:pt x="1846892" y="2069878"/>
                  <a:pt x="1709076" y="2207694"/>
                  <a:pt x="1539071" y="2207694"/>
                </a:cubicBezTo>
                <a:lnTo>
                  <a:pt x="307821" y="2207694"/>
                </a:lnTo>
                <a:cubicBezTo>
                  <a:pt x="137816" y="2207694"/>
                  <a:pt x="0" y="2069878"/>
                  <a:pt x="0" y="1899873"/>
                </a:cubicBezTo>
                <a:lnTo>
                  <a:pt x="0" y="307821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6838" tIns="196838" rIns="196838" bIns="196838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kern="1200" dirty="0"/>
              <a:t>Read about the skill.</a:t>
            </a:r>
            <a:br>
              <a:rPr lang="en-US" sz="2800" kern="1200" dirty="0"/>
            </a:br>
            <a:r>
              <a:rPr lang="en-US" sz="2000" kern="1200" dirty="0"/>
              <a:t>(pp. 118-132)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258D03A-2F7A-4025-B3BC-191B5DD73B9A}"/>
              </a:ext>
            </a:extLst>
          </p:cNvPr>
          <p:cNvSpPr/>
          <p:nvPr/>
        </p:nvSpPr>
        <p:spPr>
          <a:xfrm>
            <a:off x="8745166" y="2038865"/>
            <a:ext cx="3259423" cy="3997411"/>
          </a:xfrm>
          <a:prstGeom prst="roundRect">
            <a:avLst/>
          </a:prstGeom>
          <a:gradFill>
            <a:gsLst>
              <a:gs pos="0">
                <a:srgbClr val="FFC000"/>
              </a:gs>
              <a:gs pos="75000">
                <a:srgbClr val="FF0000"/>
              </a:gs>
              <a:gs pos="100000">
                <a:srgbClr val="C00000"/>
              </a:gs>
            </a:gsLst>
            <a:path path="circle">
              <a:fillToRect l="50000" t="130000" r="50000" b="-30000"/>
            </a:path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123316-A6C3-4B8A-B3A8-2953A06100A2}"/>
              </a:ext>
            </a:extLst>
          </p:cNvPr>
          <p:cNvSpPr txBox="1"/>
          <p:nvPr/>
        </p:nvSpPr>
        <p:spPr>
          <a:xfrm>
            <a:off x="8986507" y="2465590"/>
            <a:ext cx="278948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>
                <a:solidFill>
                  <a:schemeClr val="bg1">
                    <a:lumMod val="9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Draft a lesson outline adapting the Sample Instructional Activity.</a:t>
            </a:r>
          </a:p>
        </p:txBody>
      </p:sp>
    </p:spTree>
    <p:extLst>
      <p:ext uri="{BB962C8B-B14F-4D97-AF65-F5344CB8AC3E}">
        <p14:creationId xmlns:p14="http://schemas.microsoft.com/office/powerpoint/2010/main" val="38895679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  <p:bldP spid="15" grpId="0" animBg="1"/>
      <p:bldP spid="17" grpId="0" animBg="1"/>
      <p:bldP spid="7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37033" y="92083"/>
            <a:ext cx="41670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000" dirty="0">
                <a:solidFill>
                  <a:srgbClr val="80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THE TASK….</a:t>
            </a:r>
            <a:endParaRPr lang="en-US" sz="4000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1323EC3-0E78-48FD-B378-44E61884E75D}"/>
              </a:ext>
            </a:extLst>
          </p:cNvPr>
          <p:cNvSpPr/>
          <p:nvPr/>
        </p:nvSpPr>
        <p:spPr>
          <a:xfrm>
            <a:off x="471085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9232D65-E592-42C1-A7FB-782AD15D2BC1}"/>
              </a:ext>
            </a:extLst>
          </p:cNvPr>
          <p:cNvSpPr/>
          <p:nvPr/>
        </p:nvSpPr>
        <p:spPr>
          <a:xfrm>
            <a:off x="5377024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C379B75-8418-4B1F-ACA3-F61BE7EACBCA}"/>
              </a:ext>
            </a:extLst>
          </p:cNvPr>
          <p:cNvSpPr/>
          <p:nvPr/>
        </p:nvSpPr>
        <p:spPr>
          <a:xfrm rot="10800000">
            <a:off x="4044686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4ED8810E-CE14-4AAC-8C22-5E1E82EE5899}"/>
              </a:ext>
            </a:extLst>
          </p:cNvPr>
          <p:cNvSpPr/>
          <p:nvPr/>
        </p:nvSpPr>
        <p:spPr>
          <a:xfrm>
            <a:off x="269714" y="1540632"/>
            <a:ext cx="11801681" cy="1456076"/>
          </a:xfrm>
          <a:custGeom>
            <a:avLst/>
            <a:gdLst>
              <a:gd name="connsiteX0" fmla="*/ 0 w 11286100"/>
              <a:gd name="connsiteY0" fmla="*/ 0 h 1456076"/>
              <a:gd name="connsiteX1" fmla="*/ 11286100 w 11286100"/>
              <a:gd name="connsiteY1" fmla="*/ 0 h 1456076"/>
              <a:gd name="connsiteX2" fmla="*/ 11286100 w 11286100"/>
              <a:gd name="connsiteY2" fmla="*/ 1456076 h 1456076"/>
              <a:gd name="connsiteX3" fmla="*/ 0 w 11286100"/>
              <a:gd name="connsiteY3" fmla="*/ 1456076 h 1456076"/>
              <a:gd name="connsiteX4" fmla="*/ 0 w 11286100"/>
              <a:gd name="connsiteY4" fmla="*/ 0 h 1456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6100" h="1456076">
                <a:moveTo>
                  <a:pt x="0" y="0"/>
                </a:moveTo>
                <a:lnTo>
                  <a:pt x="11286100" y="0"/>
                </a:lnTo>
                <a:lnTo>
                  <a:pt x="11286100" y="1456076"/>
                </a:lnTo>
                <a:lnTo>
                  <a:pt x="0" y="14560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0500" tIns="190500" rIns="190500" bIns="190500" numCol="1" spcCol="1270" anchor="ctr" anchorCtr="0">
            <a:noAutofit/>
          </a:bodyPr>
          <a:lstStyle/>
          <a:p>
            <a:pPr marL="0" lvl="0" indent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600" b="1" kern="12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Questions about this instructional activity: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F256337-2A14-46F0-9619-E5E8569016C6}"/>
              </a:ext>
            </a:extLst>
          </p:cNvPr>
          <p:cNvSpPr/>
          <p:nvPr/>
        </p:nvSpPr>
        <p:spPr>
          <a:xfrm>
            <a:off x="499959" y="2996708"/>
            <a:ext cx="2833653" cy="3057761"/>
          </a:xfrm>
          <a:custGeom>
            <a:avLst/>
            <a:gdLst>
              <a:gd name="connsiteX0" fmla="*/ 0 w 2833653"/>
              <a:gd name="connsiteY0" fmla="*/ 0 h 3057761"/>
              <a:gd name="connsiteX1" fmla="*/ 2833653 w 2833653"/>
              <a:gd name="connsiteY1" fmla="*/ 0 h 3057761"/>
              <a:gd name="connsiteX2" fmla="*/ 2833653 w 2833653"/>
              <a:gd name="connsiteY2" fmla="*/ 3057761 h 3057761"/>
              <a:gd name="connsiteX3" fmla="*/ 0 w 2833653"/>
              <a:gd name="connsiteY3" fmla="*/ 3057761 h 3057761"/>
              <a:gd name="connsiteX4" fmla="*/ 0 w 2833653"/>
              <a:gd name="connsiteY4" fmla="*/ 0 h 305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653" h="3057761">
                <a:moveTo>
                  <a:pt x="0" y="0"/>
                </a:moveTo>
                <a:lnTo>
                  <a:pt x="2833653" y="0"/>
                </a:lnTo>
                <a:lnTo>
                  <a:pt x="2833653" y="3057761"/>
                </a:lnTo>
                <a:lnTo>
                  <a:pt x="0" y="3057761"/>
                </a:lnTo>
                <a:lnTo>
                  <a:pt x="0" y="0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500" b="1" kern="12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How is it helpful for teaching this skill?</a:t>
            </a: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F7A2BFA7-1838-4758-B498-DF7DF0277FB0}"/>
              </a:ext>
            </a:extLst>
          </p:cNvPr>
          <p:cNvSpPr/>
          <p:nvPr/>
        </p:nvSpPr>
        <p:spPr>
          <a:xfrm>
            <a:off x="3333612" y="2996708"/>
            <a:ext cx="2833653" cy="3057761"/>
          </a:xfrm>
          <a:custGeom>
            <a:avLst/>
            <a:gdLst>
              <a:gd name="connsiteX0" fmla="*/ 0 w 2833653"/>
              <a:gd name="connsiteY0" fmla="*/ 0 h 3057761"/>
              <a:gd name="connsiteX1" fmla="*/ 2833653 w 2833653"/>
              <a:gd name="connsiteY1" fmla="*/ 0 h 3057761"/>
              <a:gd name="connsiteX2" fmla="*/ 2833653 w 2833653"/>
              <a:gd name="connsiteY2" fmla="*/ 3057761 h 3057761"/>
              <a:gd name="connsiteX3" fmla="*/ 0 w 2833653"/>
              <a:gd name="connsiteY3" fmla="*/ 3057761 h 3057761"/>
              <a:gd name="connsiteX4" fmla="*/ 0 w 2833653"/>
              <a:gd name="connsiteY4" fmla="*/ 0 h 305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653" h="3057761">
                <a:moveTo>
                  <a:pt x="0" y="0"/>
                </a:moveTo>
                <a:lnTo>
                  <a:pt x="2833653" y="0"/>
                </a:lnTo>
                <a:lnTo>
                  <a:pt x="2833653" y="3057761"/>
                </a:lnTo>
                <a:lnTo>
                  <a:pt x="0" y="30577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500" b="1" kern="12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How does it engage students or increase motivation?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20CD481-61DD-4228-8FFF-D5C90856B580}"/>
              </a:ext>
            </a:extLst>
          </p:cNvPr>
          <p:cNvSpPr/>
          <p:nvPr/>
        </p:nvSpPr>
        <p:spPr>
          <a:xfrm>
            <a:off x="6167265" y="2996708"/>
            <a:ext cx="2833653" cy="3057761"/>
          </a:xfrm>
          <a:custGeom>
            <a:avLst/>
            <a:gdLst>
              <a:gd name="connsiteX0" fmla="*/ 0 w 2833653"/>
              <a:gd name="connsiteY0" fmla="*/ 0 h 3057761"/>
              <a:gd name="connsiteX1" fmla="*/ 2833653 w 2833653"/>
              <a:gd name="connsiteY1" fmla="*/ 0 h 3057761"/>
              <a:gd name="connsiteX2" fmla="*/ 2833653 w 2833653"/>
              <a:gd name="connsiteY2" fmla="*/ 3057761 h 3057761"/>
              <a:gd name="connsiteX3" fmla="*/ 0 w 2833653"/>
              <a:gd name="connsiteY3" fmla="*/ 3057761 h 3057761"/>
              <a:gd name="connsiteX4" fmla="*/ 0 w 2833653"/>
              <a:gd name="connsiteY4" fmla="*/ 0 h 305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653" h="3057761">
                <a:moveTo>
                  <a:pt x="0" y="0"/>
                </a:moveTo>
                <a:lnTo>
                  <a:pt x="2833653" y="0"/>
                </a:lnTo>
                <a:lnTo>
                  <a:pt x="2833653" y="3057761"/>
                </a:lnTo>
                <a:lnTo>
                  <a:pt x="0" y="3057761"/>
                </a:lnTo>
                <a:lnTo>
                  <a:pt x="0" y="0"/>
                </a:lnTo>
                <a:close/>
              </a:path>
            </a:pathLst>
          </a:custGeom>
          <a:solidFill>
            <a:srgbClr val="D2631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500" b="1" kern="12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How might it address a student struggling with this skill?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AD7B8465-7A67-40B3-B32D-C01F4DA7B565}"/>
              </a:ext>
            </a:extLst>
          </p:cNvPr>
          <p:cNvSpPr/>
          <p:nvPr/>
        </p:nvSpPr>
        <p:spPr>
          <a:xfrm>
            <a:off x="9000918" y="2996708"/>
            <a:ext cx="2833653" cy="3057761"/>
          </a:xfrm>
          <a:custGeom>
            <a:avLst/>
            <a:gdLst>
              <a:gd name="connsiteX0" fmla="*/ 0 w 2833653"/>
              <a:gd name="connsiteY0" fmla="*/ 0 h 3057761"/>
              <a:gd name="connsiteX1" fmla="*/ 2833653 w 2833653"/>
              <a:gd name="connsiteY1" fmla="*/ 0 h 3057761"/>
              <a:gd name="connsiteX2" fmla="*/ 2833653 w 2833653"/>
              <a:gd name="connsiteY2" fmla="*/ 3057761 h 3057761"/>
              <a:gd name="connsiteX3" fmla="*/ 0 w 2833653"/>
              <a:gd name="connsiteY3" fmla="*/ 3057761 h 3057761"/>
              <a:gd name="connsiteX4" fmla="*/ 0 w 2833653"/>
              <a:gd name="connsiteY4" fmla="*/ 0 h 305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653" h="3057761">
                <a:moveTo>
                  <a:pt x="0" y="0"/>
                </a:moveTo>
                <a:lnTo>
                  <a:pt x="2833653" y="0"/>
                </a:lnTo>
                <a:lnTo>
                  <a:pt x="2833653" y="3057761"/>
                </a:lnTo>
                <a:lnTo>
                  <a:pt x="0" y="30577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marL="0" lvl="0" indent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500" b="1" kern="12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Where else in the course could it be used? Why?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EF7E66E-F76F-4829-A89F-B6FF649C1962}"/>
              </a:ext>
            </a:extLst>
          </p:cNvPr>
          <p:cNvSpPr/>
          <p:nvPr/>
        </p:nvSpPr>
        <p:spPr>
          <a:xfrm>
            <a:off x="499959" y="6054469"/>
            <a:ext cx="11334613" cy="339751"/>
          </a:xfrm>
          <a:prstGeom prst="rect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3289108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0" grpId="0" animBg="1"/>
      <p:bldP spid="45" grpId="0" animBg="1"/>
      <p:bldP spid="47" grpId="0" animBg="1"/>
      <p:bldP spid="48" grpId="0" animBg="1"/>
      <p:bldP spid="4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1402</TotalTime>
  <Words>216</Words>
  <Application>Microsoft Office PowerPoint</Application>
  <PresentationFormat>Widescreen</PresentationFormat>
  <Paragraphs>65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Wingdings</vt:lpstr>
      <vt:lpstr>Office Theme</vt:lpstr>
      <vt:lpstr>Instructional Approaches 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Instructional Approaches 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91</cp:revision>
  <cp:lastPrinted>2019-05-05T06:24:18Z</cp:lastPrinted>
  <dcterms:created xsi:type="dcterms:W3CDTF">2019-04-18T07:18:03Z</dcterms:created>
  <dcterms:modified xsi:type="dcterms:W3CDTF">2019-06-19T06:40:26Z</dcterms:modified>
</cp:coreProperties>
</file>